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20"/>
  </p:handoutMasterIdLst>
  <p:sldIdLst>
    <p:sldId id="265" r:id="rId2"/>
    <p:sldId id="256" r:id="rId3"/>
    <p:sldId id="267" r:id="rId4"/>
    <p:sldId id="268" r:id="rId5"/>
    <p:sldId id="257" r:id="rId6"/>
    <p:sldId id="269" r:id="rId7"/>
    <p:sldId id="270" r:id="rId8"/>
    <p:sldId id="258" r:id="rId9"/>
    <p:sldId id="271" r:id="rId10"/>
    <p:sldId id="272" r:id="rId11"/>
    <p:sldId id="259" r:id="rId12"/>
    <p:sldId id="260" r:id="rId13"/>
    <p:sldId id="261" r:id="rId14"/>
    <p:sldId id="264" r:id="rId15"/>
    <p:sldId id="274" r:id="rId16"/>
    <p:sldId id="275" r:id="rId17"/>
    <p:sldId id="277" r:id="rId18"/>
    <p:sldId id="266" r:id="rId19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42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8B7C92-D8C9-C58C-0BDD-CFBE46417C1F}" v="110" dt="2026-03-04T08:09:18.2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1" autoAdjust="0"/>
    <p:restoredTop sz="94677" autoAdjust="0"/>
  </p:normalViewPr>
  <p:slideViewPr>
    <p:cSldViewPr snapToGrid="0" snapToObjects="1">
      <p:cViewPr varScale="1">
        <p:scale>
          <a:sx n="107" d="100"/>
          <a:sy n="107" d="100"/>
        </p:scale>
        <p:origin x="108" y="1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5D1DE-EC98-48B5-BD04-15524226C771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5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BDF64-DCC4-4D0A-8543-B978456371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1588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1" y="0"/>
            <a:ext cx="12192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524012"/>
            <a:ext cx="10515600" cy="757037"/>
          </a:xfrm>
        </p:spPr>
        <p:txBody>
          <a:bodyPr/>
          <a:lstStyle>
            <a:lvl1pPr algn="ctr">
              <a:defRPr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F3E4-8F73-3746-B7ED-7D6950FA69F4}" type="datetimeFigureOut">
              <a:rPr lang="de-DE" smtClean="0"/>
              <a:pPr/>
              <a:t>04.03.2026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12" name="Bild 11" descr="Logo: Erängende unabhängige Teilberatung (EUTB)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605" y="1246667"/>
            <a:ext cx="4394789" cy="1887762"/>
          </a:xfrm>
          <a:prstGeom prst="rect">
            <a:avLst/>
          </a:prstGeom>
        </p:spPr>
      </p:pic>
      <p:pic>
        <p:nvPicPr>
          <p:cNvPr id="11" name="Bild 10" descr="Logo: Bundesministerium für Arbeit und Soziale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0824" y="4811664"/>
            <a:ext cx="1911774" cy="1898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063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813126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1813126"/>
            <a:ext cx="6172200" cy="43102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883101"/>
            <a:ext cx="3932237" cy="324031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F3E4-8F73-3746-B7ED-7D6950FA69F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B7E8E-8D48-214C-B90E-8A49EAE55F2C}" type="slidenum">
              <a:rPr lang="de-DE" smtClean="0"/>
              <a:t>‹Nr.›</a:t>
            </a:fld>
            <a:endParaRPr lang="de-DE"/>
          </a:p>
        </p:txBody>
      </p:sp>
      <p:pic>
        <p:nvPicPr>
          <p:cNvPr id="10" name="Bild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25" y="190428"/>
            <a:ext cx="1105349" cy="474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184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1" y="0"/>
            <a:ext cx="12192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8200" y="1210790"/>
            <a:ext cx="10515600" cy="757037"/>
          </a:xfrm>
        </p:spPr>
        <p:txBody>
          <a:bodyPr/>
          <a:lstStyle>
            <a:lvl1pPr algn="ctr">
              <a:defRPr baseline="0"/>
            </a:lvl1pPr>
          </a:lstStyle>
          <a:p>
            <a:r>
              <a:rPr lang="de-DE"/>
              <a:t>Vielen Dank!</a:t>
            </a:r>
            <a:endParaRPr lang="de-DE" dirty="0"/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1967827"/>
            <a:ext cx="10514012" cy="1693902"/>
          </a:xfrm>
        </p:spPr>
        <p:txBody>
          <a:bodyPr/>
          <a:lstStyle>
            <a:lvl1pPr marL="0" indent="0" algn="ctr">
              <a:buNone/>
              <a:defRPr sz="16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Institution/Kontaktdaten</a:t>
            </a:r>
            <a:endParaRPr lang="de-DE" dirty="0"/>
          </a:p>
        </p:txBody>
      </p:sp>
      <p:pic>
        <p:nvPicPr>
          <p:cNvPr id="14" name="Bild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5058" y="3874699"/>
            <a:ext cx="2855259" cy="2835529"/>
          </a:xfrm>
          <a:prstGeom prst="rect">
            <a:avLst/>
          </a:prstGeom>
        </p:spPr>
      </p:pic>
      <p:pic>
        <p:nvPicPr>
          <p:cNvPr id="16" name="Bild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71" y="4405319"/>
            <a:ext cx="2368796" cy="1017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239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83567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21424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431534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F3E4-8F73-3746-B7ED-7D6950FA69F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B7E8E-8D48-214C-B90E-8A49EAE55F2C}" type="slidenum">
              <a:rPr lang="de-DE" smtClean="0"/>
              <a:t>‹Nr.›</a:t>
            </a:fld>
            <a:endParaRPr lang="de-DE"/>
          </a:p>
        </p:txBody>
      </p:sp>
      <p:pic>
        <p:nvPicPr>
          <p:cNvPr id="9" name="Bild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25" y="190428"/>
            <a:ext cx="1105349" cy="474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F3E4-8F73-3746-B7ED-7D6950FA69F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B7E8E-8D48-214C-B90E-8A49EAE55F2C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838200" y="1813126"/>
            <a:ext cx="10515600" cy="75703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pic>
        <p:nvPicPr>
          <p:cNvPr id="10" name="Bild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25" y="190428"/>
            <a:ext cx="1105349" cy="474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981200"/>
            <a:ext cx="10515600" cy="25812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F3E4-8F73-3746-B7ED-7D6950FA69F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B7E8E-8D48-214C-B90E-8A49EAE55F2C}" type="slidenum">
              <a:rPr lang="de-DE" smtClean="0"/>
              <a:t>‹Nr.›</a:t>
            </a:fld>
            <a:endParaRPr lang="de-DE"/>
          </a:p>
        </p:txBody>
      </p:sp>
      <p:pic>
        <p:nvPicPr>
          <p:cNvPr id="9" name="Bild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25" y="190428"/>
            <a:ext cx="1105349" cy="474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14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</p:spPr>
      </p:pic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2790825"/>
            <a:ext cx="5181600" cy="331787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2790825"/>
            <a:ext cx="5181600" cy="331787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F3E4-8F73-3746-B7ED-7D6950FA69F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B7E8E-8D48-214C-B90E-8A49EAE55F2C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838200" y="1813126"/>
            <a:ext cx="10515600" cy="75703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pic>
        <p:nvPicPr>
          <p:cNvPr id="10" name="Bild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25" y="190428"/>
            <a:ext cx="1105349" cy="474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195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</p:spPr>
      </p:pic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2570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3394075"/>
            <a:ext cx="5157787" cy="268922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2570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3394075"/>
            <a:ext cx="5183188" cy="268922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F3E4-8F73-3746-B7ED-7D6950FA69F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B7E8E-8D48-214C-B90E-8A49EAE55F2C}" type="slidenum">
              <a:rPr lang="de-DE" smtClean="0"/>
              <a:t>‹Nr.›</a:t>
            </a:fld>
            <a:endParaRPr lang="de-DE"/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838200" y="1813126"/>
            <a:ext cx="10515600" cy="75703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pic>
        <p:nvPicPr>
          <p:cNvPr id="13" name="Bild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25" y="190428"/>
            <a:ext cx="1105349" cy="474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658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</p:spPr>
      </p:pic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F3E4-8F73-3746-B7ED-7D6950FA69F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B7E8E-8D48-214C-B90E-8A49EAE55F2C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838200" y="1813126"/>
            <a:ext cx="10515600" cy="75703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pic>
        <p:nvPicPr>
          <p:cNvPr id="9" name="Bild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25" y="190428"/>
            <a:ext cx="1105349" cy="474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173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</p:spPr>
      </p:pic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F3E4-8F73-3746-B7ED-7D6950FA69F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B7E8E-8D48-214C-B90E-8A49EAE55F2C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25" y="190428"/>
            <a:ext cx="1105349" cy="474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067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1805223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1805223"/>
            <a:ext cx="6172200" cy="429077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875199"/>
            <a:ext cx="3932237" cy="32208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F3E4-8F73-3746-B7ED-7D6950FA69F4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B7E8E-8D48-214C-B90E-8A49EAE55F2C}" type="slidenum">
              <a:rPr lang="de-DE" smtClean="0"/>
              <a:t>‹Nr.›</a:t>
            </a:fld>
            <a:endParaRPr lang="de-DE"/>
          </a:p>
        </p:txBody>
      </p:sp>
      <p:pic>
        <p:nvPicPr>
          <p:cNvPr id="10" name="Bild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25" y="190428"/>
            <a:ext cx="1105349" cy="474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007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2005559"/>
            <a:ext cx="10515600" cy="757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2995447"/>
            <a:ext cx="10515600" cy="3181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Frutiger Neue 1450 Pro" charset="0"/>
                <a:ea typeface="Frutiger Neue 1450 Pro" charset="0"/>
                <a:cs typeface="Frutiger Neue 1450 Pro" charset="0"/>
              </a:defRPr>
            </a:lvl1pPr>
          </a:lstStyle>
          <a:p>
            <a:fld id="{DB9CF3E4-8F73-3746-B7ED-7D6950FA69F4}" type="datetimeFigureOut">
              <a:rPr lang="de-DE" smtClean="0"/>
              <a:pPr/>
              <a:t>04.03.2026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rutiger Neue 1450 Pro" charset="0"/>
                <a:ea typeface="Frutiger Neue 1450 Pro" charset="0"/>
                <a:cs typeface="Frutiger Neue 1450 Pro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Frutiger Neue 1450 Pro" charset="0"/>
                <a:ea typeface="Frutiger Neue 1450 Pro" charset="0"/>
                <a:cs typeface="Frutiger Neue 1450 Pro" charset="0"/>
              </a:defRPr>
            </a:lvl1pPr>
          </a:lstStyle>
          <a:p>
            <a:fld id="{D54B7E8E-8D48-214C-B90E-8A49EAE55F2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21424F"/>
          </a:solidFill>
          <a:latin typeface="Frutiger Neue 1450 Pro" charset="0"/>
          <a:ea typeface="Frutiger Neue 1450 Pro" charset="0"/>
          <a:cs typeface="Frutiger Neue 1450 Pro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Frutiger Neue 1450 Pro" charset="0"/>
          <a:ea typeface="Frutiger Neue 1450 Pro" charset="0"/>
          <a:cs typeface="Frutiger Neue 1450 Pro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Frutiger Neue 1450 Pro" charset="0"/>
          <a:ea typeface="Frutiger Neue 1450 Pro" charset="0"/>
          <a:cs typeface="Frutiger Neue 1450 Pro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Frutiger Neue 1450 Pro" charset="0"/>
          <a:ea typeface="Frutiger Neue 1450 Pro" charset="0"/>
          <a:cs typeface="Frutiger Neue 1450 Pro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Frutiger Neue 1450 Pro" charset="0"/>
          <a:ea typeface="Frutiger Neue 1450 Pro" charset="0"/>
          <a:cs typeface="Frutiger Neue 1450 Pro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Frutiger Neue 1450 Pro" charset="0"/>
          <a:ea typeface="Frutiger Neue 1450 Pro" charset="0"/>
          <a:cs typeface="Frutiger Neue 1450 Pro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meinsam-einfach-machen.de/" TargetMode="External"/><Relationship Id="rId2" Type="http://schemas.openxmlformats.org/officeDocument/2006/relationships/hyperlink" Target="http://www.teilhabeberatung.de/" TargetMode="Externa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Damla.altintop@duha-ev.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marcus.schwalm@foerderband-ma.de" TargetMode="External"/><Relationship Id="rId2" Type="http://schemas.openxmlformats.org/officeDocument/2006/relationships/hyperlink" Target="mailto:ilyazarrouk@duha-ev.de" TargetMode="Externa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91697" y="3641706"/>
            <a:ext cx="10515600" cy="757037"/>
          </a:xfrm>
        </p:spPr>
        <p:txBody>
          <a:bodyPr/>
          <a:lstStyle/>
          <a:p>
            <a:r>
              <a:rPr lang="de-DE" dirty="0"/>
              <a:t>„Eine für Alle“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ECB65E1-0D31-4AB0-A02D-237497DB72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0712" y="4993964"/>
            <a:ext cx="2292892" cy="1375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970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838200" y="2790825"/>
            <a:ext cx="10080000" cy="331787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de-DE" sz="2600" dirty="0"/>
              <a:t>unbürokratisch und barrierefrei erreichbar </a:t>
            </a:r>
          </a:p>
          <a:p>
            <a:pPr>
              <a:lnSpc>
                <a:spcPct val="120000"/>
              </a:lnSpc>
            </a:pPr>
            <a:r>
              <a:rPr lang="de-DE" sz="2600" dirty="0"/>
              <a:t>nicht an Voraussetzungen wie z.B. Beitragspflicht geknüpft </a:t>
            </a:r>
          </a:p>
          <a:p>
            <a:pPr>
              <a:lnSpc>
                <a:spcPct val="120000"/>
              </a:lnSpc>
            </a:pPr>
            <a:r>
              <a:rPr lang="de-DE" sz="2600" dirty="0"/>
              <a:t>Persönliche Beratung </a:t>
            </a:r>
          </a:p>
          <a:p>
            <a:pPr>
              <a:lnSpc>
                <a:spcPct val="120000"/>
              </a:lnSpc>
            </a:pPr>
            <a:r>
              <a:rPr lang="de-DE" sz="2600" dirty="0"/>
              <a:t>Telefonische Beratung </a:t>
            </a:r>
          </a:p>
          <a:p>
            <a:pPr>
              <a:lnSpc>
                <a:spcPct val="120000"/>
              </a:lnSpc>
            </a:pPr>
            <a:r>
              <a:rPr lang="de-DE" sz="2600" dirty="0"/>
              <a:t>E-Mail Beratung </a:t>
            </a:r>
          </a:p>
          <a:p>
            <a:pPr>
              <a:lnSpc>
                <a:spcPct val="120000"/>
              </a:lnSpc>
            </a:pPr>
            <a:r>
              <a:rPr lang="de-DE" sz="2600" dirty="0"/>
              <a:t>Im Einzelfall aufsuchende Beratung </a:t>
            </a:r>
          </a:p>
          <a:p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838200" y="1800000"/>
            <a:ext cx="10515600" cy="757037"/>
          </a:xfrm>
        </p:spPr>
        <p:txBody>
          <a:bodyPr>
            <a:normAutofit/>
          </a:bodyPr>
          <a:lstStyle/>
          <a:p>
            <a:r>
              <a:rPr lang="de-DE" sz="4000" dirty="0"/>
              <a:t>Zugang zur Beratung </a:t>
            </a:r>
          </a:p>
        </p:txBody>
      </p:sp>
    </p:spTree>
    <p:extLst>
      <p:ext uri="{BB962C8B-B14F-4D97-AF65-F5344CB8AC3E}">
        <p14:creationId xmlns:p14="http://schemas.microsoft.com/office/powerpoint/2010/main" val="46608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sz="half" idx="1"/>
          </p:nvPr>
        </p:nvSpPr>
        <p:spPr>
          <a:xfrm>
            <a:off x="838199" y="2790825"/>
            <a:ext cx="10080000" cy="331787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de-DE" b="1" dirty="0"/>
              <a:t>= Beratung von Betroffenen für Betroffene </a:t>
            </a:r>
          </a:p>
          <a:p>
            <a:pPr>
              <a:lnSpc>
                <a:spcPct val="100000"/>
              </a:lnSpc>
            </a:pPr>
            <a:r>
              <a:rPr lang="de-DE" sz="2400" dirty="0"/>
              <a:t>Beratende und ratsuchende Person teilen gemeinsame behinderungsspezifische und/oder behinderungsübergreifende Erfahrungen </a:t>
            </a:r>
          </a:p>
          <a:p>
            <a:pPr>
              <a:lnSpc>
                <a:spcPct val="100000"/>
              </a:lnSpc>
            </a:pPr>
            <a:r>
              <a:rPr lang="de-DE" sz="2400" dirty="0"/>
              <a:t>Begegnung auf „Augenhöhe“ </a:t>
            </a:r>
          </a:p>
          <a:p>
            <a:pPr>
              <a:lnSpc>
                <a:spcPct val="100000"/>
              </a:lnSpc>
            </a:pPr>
            <a:r>
              <a:rPr lang="de-DE" sz="2400" dirty="0"/>
              <a:t>Fachliche Qualifikation des Beratenden </a:t>
            </a:r>
          </a:p>
          <a:p>
            <a:pPr>
              <a:lnSpc>
                <a:spcPct val="150000"/>
              </a:lnSpc>
            </a:pPr>
            <a:endParaRPr lang="de-DE" b="1" dirty="0"/>
          </a:p>
          <a:p>
            <a:pPr marL="0" indent="0">
              <a:buNone/>
            </a:pPr>
            <a:endParaRPr lang="de-DE" b="1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838200" y="1800000"/>
            <a:ext cx="10515600" cy="757037"/>
          </a:xfrm>
        </p:spPr>
        <p:txBody>
          <a:bodyPr>
            <a:normAutofit/>
          </a:bodyPr>
          <a:lstStyle/>
          <a:p>
            <a:r>
              <a:rPr lang="de-DE" sz="4000" dirty="0"/>
              <a:t>Peer </a:t>
            </a:r>
            <a:r>
              <a:rPr lang="de-DE" sz="4000" dirty="0" err="1"/>
              <a:t>Counseling</a:t>
            </a:r>
            <a:r>
              <a:rPr lang="de-DE" sz="4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95931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sz="half" idx="1"/>
          </p:nvPr>
        </p:nvSpPr>
        <p:spPr>
          <a:xfrm>
            <a:off x="838200" y="2790825"/>
            <a:ext cx="10080000" cy="331787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DE" sz="2400" dirty="0"/>
              <a:t>Position von Menschen mit Behinderungen oder drohenden Behinderungen gegenüber den Leistungsträgern und Leistungserbringern zu stärken </a:t>
            </a:r>
          </a:p>
          <a:p>
            <a:pPr>
              <a:lnSpc>
                <a:spcPct val="100000"/>
              </a:lnSpc>
            </a:pPr>
            <a:r>
              <a:rPr lang="de-DE" sz="2400" dirty="0"/>
              <a:t>Orientierungs-, Planungs- und Entscheidungshilfe im Vorfeld der Beantragung von Leistungen 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838200" y="1800000"/>
            <a:ext cx="10515600" cy="757037"/>
          </a:xfrm>
        </p:spPr>
        <p:txBody>
          <a:bodyPr>
            <a:normAutofit/>
          </a:bodyPr>
          <a:lstStyle/>
          <a:p>
            <a:r>
              <a:rPr lang="de-DE" sz="4000" dirty="0"/>
              <a:t>Ziel</a:t>
            </a:r>
          </a:p>
        </p:txBody>
      </p:sp>
    </p:spTree>
    <p:extLst>
      <p:ext uri="{BB962C8B-B14F-4D97-AF65-F5344CB8AC3E}">
        <p14:creationId xmlns:p14="http://schemas.microsoft.com/office/powerpoint/2010/main" val="417852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838200" y="2790825"/>
            <a:ext cx="10080000" cy="331787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400" dirty="0"/>
              <a:t>EUTB ist keine rechtliche Beratung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400" dirty="0"/>
              <a:t>Bietet keine Begleitung im Widerspruchs- und Klageverfahren an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400" dirty="0"/>
              <a:t>Keine Therapie 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838200" y="1800000"/>
            <a:ext cx="10515600" cy="757037"/>
          </a:xfrm>
        </p:spPr>
        <p:txBody>
          <a:bodyPr>
            <a:normAutofit/>
          </a:bodyPr>
          <a:lstStyle/>
          <a:p>
            <a:r>
              <a:rPr lang="de-DE" sz="4000" dirty="0"/>
              <a:t>Abgrenzung </a:t>
            </a:r>
          </a:p>
        </p:txBody>
      </p:sp>
    </p:spTree>
    <p:extLst>
      <p:ext uri="{BB962C8B-B14F-4D97-AF65-F5344CB8AC3E}">
        <p14:creationId xmlns:p14="http://schemas.microsoft.com/office/powerpoint/2010/main" val="18790554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838200" y="1800000"/>
            <a:ext cx="10515600" cy="757037"/>
          </a:xfrm>
        </p:spPr>
        <p:txBody>
          <a:bodyPr>
            <a:normAutofit/>
          </a:bodyPr>
          <a:lstStyle/>
          <a:p>
            <a:r>
              <a:rPr lang="de-DE" sz="4000" dirty="0"/>
              <a:t>Weitere Informationen 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half" idx="1"/>
          </p:nvPr>
        </p:nvSpPr>
        <p:spPr>
          <a:xfrm>
            <a:off x="838200" y="2790825"/>
            <a:ext cx="10515600" cy="3317875"/>
          </a:xfrm>
        </p:spPr>
        <p:txBody>
          <a:bodyPr/>
          <a:lstStyle/>
          <a:p>
            <a:r>
              <a:rPr lang="de-DE" sz="2400" dirty="0">
                <a:hlinkClick r:id="rId2"/>
              </a:rPr>
              <a:t>www.teilhabeberatung.de</a:t>
            </a:r>
            <a:endParaRPr lang="de-DE" sz="2400" dirty="0"/>
          </a:p>
          <a:p>
            <a:r>
              <a:rPr lang="de-DE" sz="2400" dirty="0">
                <a:hlinkClick r:id="rId3"/>
              </a:rPr>
              <a:t>www.gemeinsam-einfach-machen.de</a:t>
            </a:r>
            <a:r>
              <a:rPr lang="de-DE" sz="2400" dirty="0"/>
              <a:t> </a:t>
            </a:r>
          </a:p>
          <a:p>
            <a:r>
              <a:rPr lang="de-DE" sz="2400" dirty="0">
                <a:solidFill>
                  <a:srgbClr val="21424F"/>
                </a:solidFill>
              </a:rPr>
              <a:t>App Teilhabeberatung für Android und IOS</a:t>
            </a:r>
          </a:p>
          <a:p>
            <a:endParaRPr lang="de-DE" dirty="0">
              <a:solidFill>
                <a:srgbClr val="2142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47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838199" y="1181530"/>
            <a:ext cx="10515600" cy="757037"/>
          </a:xfrm>
        </p:spPr>
        <p:txBody>
          <a:bodyPr>
            <a:normAutofit/>
          </a:bodyPr>
          <a:lstStyle/>
          <a:p>
            <a:r>
              <a:rPr lang="de-DE" sz="4000" dirty="0">
                <a:latin typeface="Frutiger Neue 1450 Pro"/>
              </a:rPr>
              <a:t>Unser EUTB Angebote in Mannheim 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E6764CFD-CB41-45AB-AA9B-D24E6645C0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0016" y="3429000"/>
            <a:ext cx="2889748" cy="173360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883D4836-E7DD-40F0-8DBA-85F277B792EF}"/>
              </a:ext>
            </a:extLst>
          </p:cNvPr>
          <p:cNvSpPr txBox="1"/>
          <p:nvPr/>
        </p:nvSpPr>
        <p:spPr>
          <a:xfrm>
            <a:off x="932155" y="2093671"/>
            <a:ext cx="4208016" cy="289310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2000" b="1" dirty="0" err="1"/>
              <a:t>Duha</a:t>
            </a:r>
            <a:r>
              <a:rPr lang="de-DE" sz="2000" b="1" dirty="0"/>
              <a:t> e. V. – Verein für soziale Dienste </a:t>
            </a:r>
          </a:p>
          <a:p>
            <a:endParaRPr lang="de-DE" b="1" dirty="0"/>
          </a:p>
          <a:p>
            <a:r>
              <a:rPr lang="de-DE" u="sng" dirty="0"/>
              <a:t>Beraterinnen: </a:t>
            </a:r>
          </a:p>
          <a:p>
            <a:endParaRPr lang="de-DE" u="sng" dirty="0"/>
          </a:p>
          <a:p>
            <a:r>
              <a:rPr lang="de-DE" b="1" dirty="0"/>
              <a:t>Damla Altintop</a:t>
            </a:r>
            <a:endParaRPr lang="de-DE" b="1" dirty="0">
              <a:cs typeface="Calibri"/>
            </a:endParaRPr>
          </a:p>
          <a:p>
            <a:r>
              <a:rPr lang="de-DE"/>
              <a:t>Tel: 0178-5405324</a:t>
            </a:r>
          </a:p>
          <a:p>
            <a:r>
              <a:rPr lang="de-DE" dirty="0">
                <a:cs typeface="Calibri"/>
                <a:hlinkClick r:id="rId3"/>
              </a:rPr>
              <a:t>Damla.altintop@duha-ev.de</a:t>
            </a:r>
            <a:endParaRPr lang="de-DE" dirty="0">
              <a:ea typeface="Calibri"/>
              <a:cs typeface="Calibri"/>
              <a:hlinkClick r:id="rId3"/>
            </a:endParaRPr>
          </a:p>
          <a:p>
            <a:endParaRPr lang="de-DE" dirty="0">
              <a:ea typeface="Calibri"/>
              <a:cs typeface="Calibri"/>
            </a:endParaRPr>
          </a:p>
          <a:p>
            <a:endParaRPr lang="de-DE" dirty="0">
              <a:ea typeface="Calibri"/>
              <a:cs typeface="Calibri"/>
            </a:endParaRPr>
          </a:p>
          <a:p>
            <a:endParaRPr lang="de-DE" dirty="0">
              <a:ea typeface="Calibri"/>
              <a:cs typeface="Calibri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E33F4410-11C7-4C40-AAE9-AC72C9350CF9}"/>
              </a:ext>
            </a:extLst>
          </p:cNvPr>
          <p:cNvSpPr/>
          <p:nvPr/>
        </p:nvSpPr>
        <p:spPr>
          <a:xfrm>
            <a:off x="4930066" y="2690204"/>
            <a:ext cx="360137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u="sng" dirty="0"/>
              <a:t>Adresse und Öffnungszeiten:</a:t>
            </a:r>
          </a:p>
          <a:p>
            <a:endParaRPr lang="de-DE" dirty="0"/>
          </a:p>
          <a:p>
            <a:r>
              <a:rPr lang="de-DE" dirty="0"/>
              <a:t>Krügerstraße 13</a:t>
            </a:r>
          </a:p>
          <a:p>
            <a:r>
              <a:rPr lang="de-DE" dirty="0"/>
              <a:t>68219 Mannheim </a:t>
            </a:r>
          </a:p>
          <a:p>
            <a:endParaRPr lang="de-DE" dirty="0"/>
          </a:p>
          <a:p>
            <a:r>
              <a:rPr lang="de-DE" dirty="0"/>
              <a:t>Öffnungszeiten: </a:t>
            </a:r>
          </a:p>
          <a:p>
            <a:r>
              <a:rPr lang="de-DE" dirty="0"/>
              <a:t>Mo – Fr: 	09:00 Uhr bis 16.00 Uhr</a:t>
            </a:r>
          </a:p>
          <a:p>
            <a:endParaRPr lang="de-DE" dirty="0"/>
          </a:p>
          <a:p>
            <a:r>
              <a:rPr lang="de-DE" dirty="0"/>
              <a:t>Homepage: </a:t>
            </a:r>
          </a:p>
          <a:p>
            <a:r>
              <a:rPr lang="de-DE" dirty="0"/>
              <a:t>www.duha-ev.de/eutb/</a:t>
            </a:r>
          </a:p>
        </p:txBody>
      </p:sp>
    </p:spTree>
    <p:extLst>
      <p:ext uri="{BB962C8B-B14F-4D97-AF65-F5344CB8AC3E}">
        <p14:creationId xmlns:p14="http://schemas.microsoft.com/office/powerpoint/2010/main" val="2765221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838199" y="1181530"/>
            <a:ext cx="10515600" cy="757037"/>
          </a:xfrm>
        </p:spPr>
        <p:txBody>
          <a:bodyPr>
            <a:normAutofit/>
          </a:bodyPr>
          <a:lstStyle/>
          <a:p>
            <a:r>
              <a:rPr lang="de-DE" sz="4000" dirty="0"/>
              <a:t>Weitere EUTB Angebote in Mannheim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83D4836-E7DD-40F0-8DBA-85F277B792EF}"/>
              </a:ext>
            </a:extLst>
          </p:cNvPr>
          <p:cNvSpPr txBox="1"/>
          <p:nvPr/>
        </p:nvSpPr>
        <p:spPr>
          <a:xfrm>
            <a:off x="383838" y="1823895"/>
            <a:ext cx="3327406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1600" b="1" dirty="0"/>
              <a:t>Badischen Blinden- und sehbehindertenverein </a:t>
            </a:r>
            <a:r>
              <a:rPr lang="de-DE" sz="1600" b="1" dirty="0" err="1"/>
              <a:t>V.m.K</a:t>
            </a:r>
            <a:r>
              <a:rPr lang="de-DE" sz="1600" b="1" dirty="0"/>
              <a:t>. </a:t>
            </a:r>
            <a:endParaRPr lang="de-DE" sz="1600" b="1" dirty="0">
              <a:ea typeface="Calibri"/>
              <a:cs typeface="Calibri"/>
            </a:endParaRPr>
          </a:p>
          <a:p>
            <a:r>
              <a:rPr lang="de-DE" sz="1600" u="sng" dirty="0"/>
              <a:t>Beraterin:</a:t>
            </a:r>
            <a:endParaRPr lang="de-DE" sz="1600" u="sng" dirty="0">
              <a:ea typeface="Calibri"/>
              <a:cs typeface="Calibri"/>
            </a:endParaRPr>
          </a:p>
          <a:p>
            <a:endParaRPr lang="de-DE" sz="1600" u="sng" dirty="0">
              <a:ea typeface="Calibri"/>
              <a:cs typeface="Calibri"/>
            </a:endParaRPr>
          </a:p>
          <a:p>
            <a:r>
              <a:rPr lang="de-DE" sz="1600" b="1" dirty="0" err="1"/>
              <a:t>Alisia</a:t>
            </a:r>
            <a:r>
              <a:rPr lang="de-DE" sz="1600" b="1" dirty="0"/>
              <a:t> Neukamm</a:t>
            </a:r>
            <a:endParaRPr lang="de-DE" sz="1600" b="1" dirty="0">
              <a:ea typeface="Calibri"/>
              <a:cs typeface="Calibri"/>
            </a:endParaRPr>
          </a:p>
          <a:p>
            <a:r>
              <a:rPr lang="de-DE" sz="1600" dirty="0"/>
              <a:t>Tel: 0621-402032</a:t>
            </a:r>
            <a:endParaRPr lang="de-DE" sz="1600" dirty="0">
              <a:ea typeface="Calibri"/>
              <a:cs typeface="Calibri"/>
            </a:endParaRPr>
          </a:p>
          <a:p>
            <a:r>
              <a:rPr lang="de-DE" sz="1600" dirty="0"/>
              <a:t>a.neukamm@bbsvvmk.de</a:t>
            </a:r>
            <a:endParaRPr lang="de-DE" sz="1600" dirty="0">
              <a:ea typeface="Calibri"/>
              <a:cs typeface="Calibri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BEB8E042-BFCC-4E4A-897E-4B618A3DC407}"/>
              </a:ext>
            </a:extLst>
          </p:cNvPr>
          <p:cNvSpPr txBox="1"/>
          <p:nvPr/>
        </p:nvSpPr>
        <p:spPr>
          <a:xfrm>
            <a:off x="3907708" y="2099456"/>
            <a:ext cx="2734259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1200" u="sng" dirty="0"/>
              <a:t>Adresse und Öffnungszeiten: </a:t>
            </a:r>
            <a:endParaRPr lang="de-DE" sz="1200" u="sng">
              <a:ea typeface="Calibri"/>
              <a:cs typeface="Calibri"/>
            </a:endParaRPr>
          </a:p>
          <a:p>
            <a:endParaRPr lang="de-DE" sz="1200" dirty="0">
              <a:ea typeface="Calibri"/>
              <a:cs typeface="Calibri"/>
            </a:endParaRPr>
          </a:p>
          <a:p>
            <a:r>
              <a:rPr lang="de-DE" sz="1200" dirty="0" err="1"/>
              <a:t>Augartenstraße</a:t>
            </a:r>
            <a:r>
              <a:rPr lang="de-DE" sz="1200" dirty="0"/>
              <a:t> 55</a:t>
            </a:r>
            <a:endParaRPr lang="de-DE" sz="1200" dirty="0">
              <a:ea typeface="Calibri"/>
              <a:cs typeface="Calibri"/>
            </a:endParaRPr>
          </a:p>
          <a:p>
            <a:r>
              <a:rPr lang="de-DE" sz="1200" dirty="0"/>
              <a:t>68165 Mannheim</a:t>
            </a:r>
            <a:endParaRPr lang="de-DE" sz="1200" dirty="0">
              <a:ea typeface="Calibri"/>
              <a:cs typeface="Calibri"/>
            </a:endParaRPr>
          </a:p>
          <a:p>
            <a:endParaRPr lang="de-DE" sz="1200" dirty="0">
              <a:ea typeface="Calibri"/>
              <a:cs typeface="Calibri"/>
            </a:endParaRPr>
          </a:p>
          <a:p>
            <a:r>
              <a:rPr lang="de-DE" sz="1200" dirty="0"/>
              <a:t>Öffnungszeiten: </a:t>
            </a:r>
            <a:endParaRPr lang="de-DE" sz="1200" dirty="0">
              <a:ea typeface="Calibri"/>
              <a:cs typeface="Calibri"/>
            </a:endParaRPr>
          </a:p>
          <a:p>
            <a:r>
              <a:rPr lang="de-DE" sz="1200" dirty="0"/>
              <a:t>Mo – Do:	09:00 Uhr – 12:00 Uhr </a:t>
            </a:r>
            <a:endParaRPr lang="de-DE" sz="1200" dirty="0">
              <a:ea typeface="Calibri"/>
              <a:cs typeface="Calibri"/>
            </a:endParaRPr>
          </a:p>
          <a:p>
            <a:r>
              <a:rPr lang="de-DE" sz="1200" dirty="0"/>
              <a:t>	14:00 Uhr – 16:00 Uhr </a:t>
            </a:r>
            <a:endParaRPr lang="de-DE" sz="1200" dirty="0">
              <a:ea typeface="Calibri"/>
              <a:cs typeface="Calibri"/>
            </a:endParaRPr>
          </a:p>
          <a:p>
            <a:r>
              <a:rPr lang="de-DE" sz="1200" dirty="0"/>
              <a:t>Fr:	09:00 Uhr – 12:00 Uhr </a:t>
            </a:r>
            <a:endParaRPr lang="de-DE" sz="1200" dirty="0">
              <a:ea typeface="Calibri"/>
              <a:cs typeface="Calibri"/>
            </a:endParaRPr>
          </a:p>
          <a:p>
            <a:endParaRPr lang="de-DE" sz="1200" dirty="0">
              <a:ea typeface="Calibri"/>
              <a:cs typeface="Calibri"/>
            </a:endParaRPr>
          </a:p>
          <a:p>
            <a:r>
              <a:rPr lang="de-DE" sz="1200" dirty="0"/>
              <a:t>Homepage: </a:t>
            </a:r>
            <a:endParaRPr lang="de-DE" sz="1200" dirty="0">
              <a:ea typeface="Calibri"/>
              <a:cs typeface="Calibri"/>
            </a:endParaRPr>
          </a:p>
          <a:p>
            <a:r>
              <a:rPr lang="de-DE" sz="1200" dirty="0"/>
              <a:t>www.bbsvvmk.de/eutb/</a:t>
            </a:r>
            <a:endParaRPr lang="de-DE" sz="1000" dirty="0">
              <a:ea typeface="Calibri"/>
              <a:cs typeface="Calibri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53C25347-B7B2-4B8D-934D-33FD1501AA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877" y="2465656"/>
            <a:ext cx="2091434" cy="1036117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9C6482B0-4DE2-6D5C-C4F0-94838EB0FFD0}"/>
              </a:ext>
            </a:extLst>
          </p:cNvPr>
          <p:cNvSpPr txBox="1"/>
          <p:nvPr/>
        </p:nvSpPr>
        <p:spPr>
          <a:xfrm>
            <a:off x="383137" y="3887447"/>
            <a:ext cx="3275631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1600" b="1"/>
              <a:t>Förderband e. V. </a:t>
            </a:r>
            <a:endParaRPr lang="de-DE" sz="1600" b="1">
              <a:ea typeface="Calibri"/>
              <a:cs typeface="Calibri"/>
            </a:endParaRPr>
          </a:p>
          <a:p>
            <a:r>
              <a:rPr lang="de-DE" sz="1600" u="sng" dirty="0"/>
              <a:t>Berater*innen:</a:t>
            </a:r>
            <a:endParaRPr lang="de-DE" sz="1600" u="sng" dirty="0">
              <a:ea typeface="Calibri"/>
              <a:cs typeface="Calibri"/>
            </a:endParaRPr>
          </a:p>
          <a:p>
            <a:endParaRPr lang="de-DE" sz="1600" u="sng" dirty="0">
              <a:ea typeface="Calibri"/>
              <a:cs typeface="Calibri"/>
            </a:endParaRPr>
          </a:p>
          <a:p>
            <a:r>
              <a:rPr lang="de-DE" sz="1600" b="1" dirty="0" err="1"/>
              <a:t>KatrinPrinz</a:t>
            </a:r>
            <a:r>
              <a:rPr lang="de-DE" sz="1600" b="1" dirty="0"/>
              <a:t>-Wagner</a:t>
            </a:r>
            <a:endParaRPr lang="de-DE" sz="1600" b="1">
              <a:ea typeface="+mn-lt"/>
              <a:cs typeface="+mn-lt"/>
            </a:endParaRPr>
          </a:p>
          <a:p>
            <a:r>
              <a:rPr lang="de-DE" sz="1600" dirty="0"/>
              <a:t>Tel: 0621-16661-66</a:t>
            </a:r>
            <a:endParaRPr lang="de-DE" sz="1600" dirty="0">
              <a:ea typeface="Calibri"/>
              <a:cs typeface="Calibri"/>
            </a:endParaRPr>
          </a:p>
          <a:p>
            <a:r>
              <a:rPr lang="de-DE" sz="1600" dirty="0"/>
              <a:t>katrin.prinz@foerderband-ma.de</a:t>
            </a:r>
            <a:endParaRPr lang="de-DE" sz="1600" dirty="0">
              <a:ea typeface="Calibri"/>
              <a:cs typeface="Calibri"/>
            </a:endParaRPr>
          </a:p>
          <a:p>
            <a:endParaRPr lang="de-DE" sz="1600" dirty="0">
              <a:ea typeface="Calibri"/>
              <a:cs typeface="Calibri"/>
            </a:endParaRPr>
          </a:p>
          <a:p>
            <a:r>
              <a:rPr lang="de-DE" sz="1600" b="1">
                <a:ea typeface="+mn-lt"/>
                <a:cs typeface="+mn-lt"/>
              </a:rPr>
              <a:t>Marcus Schwalm</a:t>
            </a:r>
          </a:p>
          <a:p>
            <a:r>
              <a:rPr lang="de-DE" sz="1600">
                <a:ea typeface="+mn-lt"/>
                <a:cs typeface="+mn-lt"/>
              </a:rPr>
              <a:t>Tel: 0621-16661-66</a:t>
            </a:r>
          </a:p>
          <a:p>
            <a:r>
              <a:rPr lang="de-DE" sz="1600">
                <a:ea typeface="+mn-lt"/>
                <a:cs typeface="+mn-lt"/>
              </a:rPr>
              <a:t>marcus.schwalm@foerderband-ma.de</a:t>
            </a:r>
            <a:endParaRPr lang="de-DE" sz="1600" dirty="0">
              <a:ea typeface="Calibri"/>
              <a:cs typeface="Calibri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AB365563-62C7-96F5-6B9D-8DCFA43547C9}"/>
              </a:ext>
            </a:extLst>
          </p:cNvPr>
          <p:cNvSpPr/>
          <p:nvPr/>
        </p:nvSpPr>
        <p:spPr>
          <a:xfrm>
            <a:off x="3909612" y="4476549"/>
            <a:ext cx="3274804" cy="212365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de-DE" sz="1200" u="sng" dirty="0"/>
              <a:t>Adresse und Öffnungszeiten:</a:t>
            </a:r>
            <a:endParaRPr lang="de-DE" sz="1200" u="sng" dirty="0">
              <a:ea typeface="Calibri"/>
              <a:cs typeface="Calibri"/>
            </a:endParaRPr>
          </a:p>
          <a:p>
            <a:endParaRPr lang="de-DE" sz="1200" u="sng" dirty="0">
              <a:ea typeface="Calibri"/>
              <a:cs typeface="Calibri"/>
            </a:endParaRPr>
          </a:p>
          <a:p>
            <a:r>
              <a:rPr lang="de-DE" sz="1200" dirty="0"/>
              <a:t>D4, 4</a:t>
            </a:r>
            <a:endParaRPr lang="de-DE" sz="1200" dirty="0">
              <a:ea typeface="Calibri"/>
              <a:cs typeface="Calibri"/>
            </a:endParaRPr>
          </a:p>
          <a:p>
            <a:r>
              <a:rPr lang="de-DE" sz="1200" dirty="0"/>
              <a:t>68159 Mannheim </a:t>
            </a:r>
            <a:endParaRPr lang="de-DE" sz="1200" dirty="0">
              <a:ea typeface="Calibri"/>
              <a:cs typeface="Calibri"/>
            </a:endParaRPr>
          </a:p>
          <a:p>
            <a:endParaRPr lang="de-DE" sz="1200" dirty="0">
              <a:ea typeface="Calibri"/>
              <a:cs typeface="Calibri"/>
            </a:endParaRPr>
          </a:p>
          <a:p>
            <a:r>
              <a:rPr lang="de-DE" sz="1200" dirty="0"/>
              <a:t>Öffnungszeiten: </a:t>
            </a:r>
            <a:endParaRPr lang="de-DE" sz="1200" dirty="0">
              <a:ea typeface="Calibri"/>
              <a:cs typeface="Calibri"/>
            </a:endParaRPr>
          </a:p>
          <a:p>
            <a:r>
              <a:rPr lang="de-DE" sz="1200" dirty="0"/>
              <a:t>Mo – Fr:  09:00 Uhr – 17:00 Uhr</a:t>
            </a:r>
            <a:endParaRPr lang="de-DE" sz="1200" dirty="0">
              <a:ea typeface="Calibri"/>
              <a:cs typeface="Calibri"/>
            </a:endParaRPr>
          </a:p>
          <a:p>
            <a:endParaRPr lang="de-DE" sz="1200" dirty="0">
              <a:ea typeface="Calibri"/>
              <a:cs typeface="Calibri"/>
            </a:endParaRPr>
          </a:p>
          <a:p>
            <a:r>
              <a:rPr lang="de-DE" sz="1200" dirty="0"/>
              <a:t>Homepage:</a:t>
            </a:r>
            <a:endParaRPr lang="de-DE" sz="1200" dirty="0">
              <a:ea typeface="Calibri"/>
              <a:cs typeface="Calibri"/>
            </a:endParaRPr>
          </a:p>
          <a:p>
            <a:r>
              <a:rPr lang="de-DE" sz="1200" dirty="0"/>
              <a:t>https://www.foerderband-ma.de/eutb/</a:t>
            </a:r>
            <a:endParaRPr lang="de-DE" sz="1200" dirty="0">
              <a:ea typeface="Calibri"/>
              <a:cs typeface="Calibri"/>
            </a:endParaRPr>
          </a:p>
          <a:p>
            <a:endParaRPr lang="de-DE" sz="1200" dirty="0">
              <a:ea typeface="Calibri"/>
              <a:cs typeface="Calibri"/>
            </a:endParaRPr>
          </a:p>
        </p:txBody>
      </p:sp>
      <p:pic>
        <p:nvPicPr>
          <p:cNvPr id="11" name="Grafik 10" descr="Ein Bild, das Text, Screenshot, Schrift, Grafiken enthält.&#10;&#10;KI-generierte Inhalte können fehlerhaft sein.">
            <a:extLst>
              <a:ext uri="{FF2B5EF4-FFF2-40B4-BE49-F238E27FC236}">
                <a16:creationId xmlns:a16="http://schemas.microsoft.com/office/drawing/2014/main" id="{0290A624-8441-B7EA-C598-E9D4980774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1018" y="4764607"/>
            <a:ext cx="1377153" cy="1553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9909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71D6764-4378-E717-0757-C07064F7AD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400" b="1" dirty="0">
                <a:latin typeface="Calibri"/>
                <a:ea typeface="Calibri"/>
                <a:cs typeface="Calibri"/>
              </a:rPr>
              <a:t>Ilya </a:t>
            </a:r>
            <a:r>
              <a:rPr lang="en-US" sz="1400" b="1" dirty="0" err="1">
                <a:latin typeface="Calibri"/>
                <a:ea typeface="Calibri"/>
                <a:cs typeface="Calibri"/>
              </a:rPr>
              <a:t>Zarrouk</a:t>
            </a:r>
            <a:endParaRPr lang="en-US" sz="1400" b="1" dirty="0">
              <a:latin typeface="Calibri"/>
              <a:ea typeface="Calibri"/>
              <a:cs typeface="Calibri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alibri"/>
                <a:ea typeface="Calibri"/>
                <a:cs typeface="Calibri"/>
              </a:rPr>
              <a:t>Duha </a:t>
            </a:r>
            <a:r>
              <a:rPr lang="en-US" sz="1400" dirty="0" err="1">
                <a:latin typeface="Calibri"/>
                <a:ea typeface="Calibri"/>
                <a:cs typeface="Calibri"/>
              </a:rPr>
              <a:t>e.V</a:t>
            </a:r>
            <a:r>
              <a:rPr lang="en-US" sz="1400" dirty="0">
                <a:latin typeface="Calibri"/>
                <a:ea typeface="Calibri"/>
                <a:cs typeface="Calibri"/>
              </a:rPr>
              <a:t> - Verein für </a:t>
            </a:r>
            <a:r>
              <a:rPr lang="en-US" sz="1400" dirty="0" err="1">
                <a:latin typeface="Calibri"/>
                <a:ea typeface="Calibri"/>
                <a:cs typeface="Calibri"/>
              </a:rPr>
              <a:t>soziale</a:t>
            </a:r>
            <a:r>
              <a:rPr lang="en-US" sz="1400" dirty="0">
                <a:latin typeface="Calibri"/>
                <a:ea typeface="Calibri"/>
                <a:cs typeface="Calibri"/>
              </a:rPr>
              <a:t> </a:t>
            </a:r>
            <a:r>
              <a:rPr lang="en-US" sz="1400" dirty="0" err="1">
                <a:latin typeface="Calibri"/>
                <a:ea typeface="Calibri"/>
                <a:cs typeface="Calibri"/>
              </a:rPr>
              <a:t>Dienste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alibri"/>
                <a:ea typeface="Calibri"/>
                <a:cs typeface="Calibri"/>
              </a:rPr>
              <a:t>Tel: 0176-30535261</a:t>
            </a:r>
            <a:endParaRPr lang="en-US" sz="1400" dirty="0">
              <a:latin typeface="Calibri"/>
              <a:ea typeface="Calibri"/>
              <a:cs typeface="Calibri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alibri"/>
                <a:ea typeface="Calibri"/>
                <a:cs typeface="Calibri"/>
              </a:rPr>
              <a:t>E-Mail: </a:t>
            </a:r>
            <a:r>
              <a:rPr lang="en-US" sz="1400" dirty="0">
                <a:latin typeface="Calibri"/>
                <a:ea typeface="Calibri"/>
                <a:cs typeface="Calibri"/>
                <a:hlinkClick r:id="rId2"/>
              </a:rPr>
              <a:t>ilyazarrouk@duha-ev.de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Calibri"/>
              <a:ea typeface="Calibri"/>
              <a:cs typeface="Calibri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b="1">
                <a:latin typeface="Calibri"/>
                <a:ea typeface="Calibri"/>
                <a:cs typeface="Calibri"/>
              </a:rPr>
              <a:t>Marcus Schwalm</a:t>
            </a:r>
            <a:endParaRPr lang="en-US" sz="1400" b="1" dirty="0">
              <a:latin typeface="Calibri"/>
              <a:ea typeface="Calibri"/>
              <a:cs typeface="Calibri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 err="1">
                <a:latin typeface="Calibri"/>
                <a:ea typeface="Calibri"/>
                <a:cs typeface="Calibri"/>
              </a:rPr>
              <a:t>Förderband</a:t>
            </a:r>
            <a:r>
              <a:rPr lang="en-US" sz="1400" dirty="0">
                <a:latin typeface="Calibri"/>
                <a:ea typeface="Calibri"/>
                <a:cs typeface="Calibri"/>
              </a:rPr>
              <a:t> </a:t>
            </a:r>
            <a:r>
              <a:rPr lang="en-US" sz="1400" dirty="0" err="1">
                <a:latin typeface="Calibri"/>
                <a:ea typeface="Calibri"/>
                <a:cs typeface="Calibri"/>
              </a:rPr>
              <a:t>e.V.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alibri"/>
                <a:ea typeface="Calibri"/>
                <a:cs typeface="Calibri"/>
              </a:rPr>
              <a:t>Tel: 0621-16661-66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alibri"/>
                <a:ea typeface="Calibri"/>
                <a:cs typeface="Calibri"/>
              </a:rPr>
              <a:t>E-Mail: </a:t>
            </a:r>
            <a:r>
              <a:rPr lang="en-US" sz="1400" dirty="0">
                <a:latin typeface="Calibri"/>
                <a:ea typeface="Calibri"/>
                <a:cs typeface="Calibri"/>
                <a:hlinkClick r:id="rId3"/>
              </a:rPr>
              <a:t>marcus.schwalm@foerderband-ma.de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Calibri"/>
              <a:ea typeface="Calibri"/>
              <a:cs typeface="Calibri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b="1">
                <a:latin typeface="Calibri"/>
                <a:ea typeface="Calibri"/>
                <a:cs typeface="Calibri"/>
              </a:rPr>
              <a:t>Katrin Prinz-Wagner</a:t>
            </a:r>
            <a:endParaRPr lang="en-US" sz="1400" b="1" dirty="0">
              <a:latin typeface="Calibri"/>
              <a:ea typeface="Calibri"/>
              <a:cs typeface="Calibri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 err="1">
                <a:latin typeface="Calibri"/>
                <a:ea typeface="Calibri"/>
                <a:cs typeface="Calibri"/>
              </a:rPr>
              <a:t>Förderband</a:t>
            </a:r>
            <a:r>
              <a:rPr lang="en-US" sz="1400" dirty="0">
                <a:latin typeface="Calibri"/>
                <a:ea typeface="Calibri"/>
                <a:cs typeface="Calibri"/>
              </a:rPr>
              <a:t> </a:t>
            </a:r>
            <a:r>
              <a:rPr lang="en-US" sz="1400" dirty="0" err="1">
                <a:latin typeface="Calibri"/>
                <a:ea typeface="Calibri"/>
                <a:cs typeface="Calibri"/>
              </a:rPr>
              <a:t>e.V.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alibri"/>
                <a:ea typeface="Calibri"/>
                <a:cs typeface="Calibri"/>
              </a:rPr>
              <a:t>Tel: 0621-16661-66</a:t>
            </a:r>
            <a:endParaRPr lang="en-US" sz="1400" dirty="0">
              <a:latin typeface="Calibri"/>
              <a:ea typeface="Calibri"/>
              <a:cs typeface="Calibri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alibri"/>
                <a:ea typeface="Calibri"/>
                <a:cs typeface="Calibri"/>
              </a:rPr>
              <a:t>E-Mail: katrin.prinz-wagner@foerderband-ma.de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51341-425F-E456-E462-67B3CD10D0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790825"/>
            <a:ext cx="3266831" cy="33178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e-DE" sz="1800" u="sng">
                <a:latin typeface="Calibri"/>
                <a:ea typeface="Calibri"/>
                <a:cs typeface="Calibri"/>
              </a:rPr>
              <a:t>Adresse und Öffnungszeiten:</a:t>
            </a:r>
          </a:p>
          <a:p>
            <a:pPr marL="0" indent="0">
              <a:buNone/>
            </a:pPr>
            <a:endParaRPr lang="de-DE" sz="1800" u="sng" dirty="0">
              <a:latin typeface="Calibri"/>
              <a:ea typeface="Calibri"/>
              <a:cs typeface="Calibri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de-DE" sz="1600">
                <a:latin typeface="Calibri"/>
                <a:ea typeface="Calibri"/>
                <a:cs typeface="Calibri"/>
              </a:rPr>
              <a:t>Gemeindehaus Christkönig</a:t>
            </a:r>
            <a:endParaRPr lang="de-DE" sz="1800" u="sng" dirty="0">
              <a:latin typeface="Calibri"/>
              <a:ea typeface="Calibri"/>
              <a:cs typeface="Calibri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de-DE" sz="1600">
                <a:latin typeface="Calibri"/>
                <a:ea typeface="Calibri"/>
                <a:cs typeface="Calibri"/>
              </a:rPr>
              <a:t>Friedrich-Ebert-Straße 30</a:t>
            </a:r>
            <a:endParaRPr lang="de-DE" sz="1800" u="sng">
              <a:latin typeface="Calibri"/>
              <a:ea typeface="Calibri"/>
              <a:cs typeface="Calibri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de-DE" sz="1600">
                <a:latin typeface="Calibri"/>
                <a:ea typeface="Calibri"/>
                <a:cs typeface="Calibri"/>
              </a:rPr>
              <a:t>69493 Hirschberg Großsachsen</a:t>
            </a:r>
          </a:p>
          <a:p>
            <a:pPr marL="0" indent="0">
              <a:spcBef>
                <a:spcPts val="0"/>
              </a:spcBef>
              <a:buNone/>
            </a:pPr>
            <a:endParaRPr lang="de-DE" sz="1600" dirty="0">
              <a:latin typeface="Calibri"/>
              <a:ea typeface="Calibri"/>
              <a:cs typeface="Calibri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de-DE" sz="1800">
                <a:latin typeface="Calibri"/>
                <a:ea typeface="Calibri"/>
                <a:cs typeface="Calibri"/>
              </a:rPr>
              <a:t>Öffnungszeiten: </a:t>
            </a:r>
            <a:endParaRPr lang="de-DE">
              <a:ea typeface="Calibri"/>
              <a:cs typeface="Calibri"/>
            </a:endParaRPr>
          </a:p>
          <a:p>
            <a:pPr marL="0" indent="0">
              <a:spcBef>
                <a:spcPts val="0"/>
              </a:spcBef>
              <a:buNone/>
            </a:pPr>
            <a:endParaRPr lang="de-DE" sz="1800" dirty="0">
              <a:latin typeface="Calibri"/>
              <a:ea typeface="Calibri"/>
              <a:cs typeface="Calibri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de-DE" sz="1600">
                <a:latin typeface="Calibri"/>
                <a:ea typeface="Calibri"/>
                <a:cs typeface="Calibri"/>
              </a:rPr>
              <a:t>Di, Do: 12:00 Uhr – 16:00 Uhr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1600">
                <a:latin typeface="Calibri"/>
                <a:ea typeface="Calibri"/>
                <a:cs typeface="Calibri"/>
              </a:rPr>
              <a:t>Mi: 09:00 Uhr – 12:00 Uhr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1600">
                <a:latin typeface="Calibri"/>
                <a:ea typeface="Calibri"/>
                <a:cs typeface="Calibri"/>
              </a:rPr>
              <a:t>Fr: 09:00 Uhr – 12:00 Uhr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1600">
                <a:latin typeface="Calibri"/>
                <a:ea typeface="Calibri"/>
                <a:cs typeface="Calibri"/>
              </a:rPr>
              <a:t>sowie nach Vereinbarung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97DC302-DA0F-C16C-269C-0DDC1207A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40924"/>
            <a:ext cx="10515600" cy="757037"/>
          </a:xfrm>
        </p:spPr>
        <p:txBody>
          <a:bodyPr/>
          <a:lstStyle/>
          <a:p>
            <a:r>
              <a:rPr lang="de-DE" sz="4000" dirty="0">
                <a:latin typeface="Frutiger Neue 1450 Pro"/>
              </a:rPr>
              <a:t>Unser EUTB Angebot im Rhein-Neckar-</a:t>
            </a:r>
            <a:r>
              <a:rPr lang="de-DE" sz="4000" dirty="0" err="1">
                <a:latin typeface="Frutiger Neue 1450 Pro"/>
              </a:rPr>
              <a:t>Krei</a:t>
            </a:r>
            <a:r>
              <a:rPr lang="de-DE" sz="4000" dirty="0">
                <a:latin typeface="Frutiger Neue 1450 Pro"/>
              </a:rPr>
              <a:t>s </a:t>
            </a:r>
            <a:endParaRPr lang="en-US" sz="4000" b="0" dirty="0">
              <a:solidFill>
                <a:srgbClr val="000000"/>
              </a:solidFill>
              <a:latin typeface="Frutiger Neue 1450 Pro"/>
            </a:endParaRPr>
          </a:p>
          <a:p>
            <a:endParaRPr lang="en-US" dirty="0"/>
          </a:p>
        </p:txBody>
      </p:sp>
      <p:pic>
        <p:nvPicPr>
          <p:cNvPr id="6" name="Grafik 2">
            <a:extLst>
              <a:ext uri="{FF2B5EF4-FFF2-40B4-BE49-F238E27FC236}">
                <a16:creationId xmlns:a16="http://schemas.microsoft.com/office/drawing/2014/main" id="{02AD8082-4CB0-85D0-C91C-104EB1E7C9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54" y="2471615"/>
            <a:ext cx="2254748" cy="1352604"/>
          </a:xfrm>
          <a:prstGeom prst="rect">
            <a:avLst/>
          </a:prstGeom>
        </p:spPr>
      </p:pic>
      <p:pic>
        <p:nvPicPr>
          <p:cNvPr id="8" name="Grafik 1">
            <a:extLst>
              <a:ext uri="{FF2B5EF4-FFF2-40B4-BE49-F238E27FC236}">
                <a16:creationId xmlns:a16="http://schemas.microsoft.com/office/drawing/2014/main" id="{605A3175-AC9A-3D6E-0C59-2C31D11002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52013" y="4090772"/>
            <a:ext cx="1621324" cy="190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9985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509554"/>
            <a:ext cx="10515600" cy="757037"/>
          </a:xfrm>
        </p:spPr>
        <p:txBody>
          <a:bodyPr>
            <a:normAutofit/>
          </a:bodyPr>
          <a:lstStyle/>
          <a:p>
            <a:r>
              <a:rPr lang="de-DE" sz="4800" dirty="0"/>
              <a:t>Vielen Dank für Ihre 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2"/>
          </p:nvPr>
        </p:nvSpPr>
        <p:spPr>
          <a:xfrm>
            <a:off x="839788" y="2266591"/>
            <a:ext cx="10514012" cy="1182779"/>
          </a:xfrm>
        </p:spPr>
        <p:txBody>
          <a:bodyPr>
            <a:normAutofit/>
          </a:bodyPr>
          <a:lstStyle/>
          <a:p>
            <a:r>
              <a:rPr lang="de-DE" sz="4800" b="1" dirty="0">
                <a:solidFill>
                  <a:srgbClr val="21424F"/>
                </a:solidFill>
              </a:rPr>
              <a:t>Aufmerksamkeit!</a:t>
            </a:r>
          </a:p>
        </p:txBody>
      </p:sp>
    </p:spTree>
    <p:extLst>
      <p:ext uri="{BB962C8B-B14F-4D97-AF65-F5344CB8AC3E}">
        <p14:creationId xmlns:p14="http://schemas.microsoft.com/office/powerpoint/2010/main" val="942910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>
          <a:xfrm>
            <a:off x="838198" y="2790000"/>
            <a:ext cx="10080000" cy="331787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de-DE" sz="2400" dirty="0">
                <a:latin typeface="Arial"/>
              </a:rPr>
              <a:t>EUTB – </a:t>
            </a:r>
            <a:r>
              <a:rPr lang="de-DE" dirty="0">
                <a:latin typeface="Arial"/>
                <a:cs typeface="Arial"/>
              </a:rPr>
              <a:t>Ergänzende</a:t>
            </a:r>
            <a:r>
              <a:rPr lang="de-DE" sz="2400" dirty="0">
                <a:latin typeface="Arial"/>
              </a:rPr>
              <a:t> unabhängige Teilhabeberatung </a:t>
            </a:r>
          </a:p>
          <a:p>
            <a:pPr>
              <a:lnSpc>
                <a:spcPct val="150000"/>
              </a:lnSpc>
            </a:pPr>
            <a:r>
              <a:rPr lang="de-DE" sz="2400" dirty="0">
                <a:latin typeface="Arial"/>
              </a:rPr>
              <a:t>Grundlage wurde mit dem Bundesteilhabegesetz geschaffen</a:t>
            </a:r>
          </a:p>
          <a:p>
            <a:pPr>
              <a:lnSpc>
                <a:spcPct val="110000"/>
              </a:lnSpc>
            </a:pPr>
            <a:r>
              <a:rPr lang="de-DE" sz="2400" dirty="0">
                <a:latin typeface="Arial"/>
              </a:rPr>
              <a:t>Förderung durch das BMAS – Bundesministerium für Arbeit und Soziales (§ 32 Neuntes Sozialgesetzbuch)</a:t>
            </a:r>
          </a:p>
          <a:p>
            <a:pPr lvl="0">
              <a:lnSpc>
                <a:spcPct val="110000"/>
              </a:lnSpc>
            </a:pPr>
            <a:r>
              <a:rPr lang="de-DE" sz="2400" dirty="0">
                <a:latin typeface="Arial"/>
              </a:rPr>
              <a:t>Unentgeltliches Angebot zur Beratung über Leistungen zur Rehabilitation und Teilhabe </a:t>
            </a:r>
          </a:p>
          <a:p>
            <a:endParaRPr lang="de-DE" dirty="0">
              <a:latin typeface="Arial"/>
            </a:endParaRPr>
          </a:p>
          <a:p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720000" y="1800000"/>
            <a:ext cx="10515600" cy="757037"/>
          </a:xfrm>
        </p:spPr>
        <p:txBody>
          <a:bodyPr/>
          <a:lstStyle/>
          <a:p>
            <a:r>
              <a:rPr lang="de-DE" sz="4000" dirty="0">
                <a:latin typeface="Arial"/>
              </a:rPr>
              <a:t>Allgemeines</a:t>
            </a:r>
            <a:r>
              <a:rPr lang="de-DE" dirty="0">
                <a:latin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4749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>
          <a:xfrm>
            <a:off x="838199" y="2790825"/>
            <a:ext cx="10080000" cy="331787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2400" dirty="0"/>
              <a:t>Nach §32 SGB IX</a:t>
            </a:r>
          </a:p>
          <a:p>
            <a:pPr>
              <a:lnSpc>
                <a:spcPct val="110000"/>
              </a:lnSpc>
            </a:pPr>
            <a:r>
              <a:rPr lang="de-DE" sz="2400" b="1" dirty="0"/>
              <a:t>Stärkung der Selbstbestimmung </a:t>
            </a:r>
            <a:r>
              <a:rPr lang="de-DE" sz="2400" dirty="0"/>
              <a:t>von Menschen mit Behinderungen und von Behinderungen bedrohte Menschen </a:t>
            </a:r>
          </a:p>
          <a:p>
            <a:pPr>
              <a:lnSpc>
                <a:spcPct val="110000"/>
              </a:lnSpc>
            </a:pPr>
            <a:r>
              <a:rPr lang="de-DE" sz="2400" dirty="0"/>
              <a:t>Förderung einer </a:t>
            </a:r>
            <a:r>
              <a:rPr lang="de-DE" sz="2400" b="1" dirty="0"/>
              <a:t>unabhängigen, ergänzenden, niedrigschwelligen</a:t>
            </a:r>
            <a:r>
              <a:rPr lang="de-DE" sz="2400" dirty="0"/>
              <a:t> Beratung </a:t>
            </a:r>
          </a:p>
          <a:p>
            <a:pPr>
              <a:lnSpc>
                <a:spcPct val="150000"/>
              </a:lnSpc>
            </a:pPr>
            <a:r>
              <a:rPr lang="de-DE" sz="2400" dirty="0"/>
              <a:t>Förderung der </a:t>
            </a:r>
            <a:r>
              <a:rPr lang="de-DE" sz="2400" b="1" dirty="0"/>
              <a:t>Beratung von Betroffenen für Betroffene </a:t>
            </a:r>
            <a:br>
              <a:rPr lang="de-DE" sz="2400" b="1" dirty="0"/>
            </a:br>
            <a:r>
              <a:rPr lang="de-DE" sz="2400" b="1" dirty="0"/>
              <a:t>(Peer </a:t>
            </a:r>
            <a:r>
              <a:rPr lang="de-DE" sz="2400" b="1" dirty="0" err="1"/>
              <a:t>Counseling</a:t>
            </a:r>
            <a:r>
              <a:rPr lang="de-DE" sz="2400" b="1" dirty="0"/>
              <a:t>)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838200" y="1800000"/>
            <a:ext cx="10515600" cy="757037"/>
          </a:xfrm>
        </p:spPr>
        <p:txBody>
          <a:bodyPr/>
          <a:lstStyle/>
          <a:p>
            <a:r>
              <a:rPr lang="de-DE" sz="4000" dirty="0"/>
              <a:t>Beratungsauftrag</a:t>
            </a:r>
          </a:p>
        </p:txBody>
      </p:sp>
    </p:spTree>
    <p:extLst>
      <p:ext uri="{BB962C8B-B14F-4D97-AF65-F5344CB8AC3E}">
        <p14:creationId xmlns:p14="http://schemas.microsoft.com/office/powerpoint/2010/main" val="44483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>
          <a:xfrm>
            <a:off x="838199" y="2790825"/>
            <a:ext cx="10080000" cy="331787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de-DE" b="1" dirty="0"/>
              <a:t>Zielgruppe </a:t>
            </a:r>
          </a:p>
          <a:p>
            <a:pPr>
              <a:lnSpc>
                <a:spcPct val="100000"/>
              </a:lnSpc>
            </a:pPr>
            <a:r>
              <a:rPr lang="de-DE" sz="2400" dirty="0"/>
              <a:t>Ratsuchende Menschen mit Behinderungen und die von Behinderung bedroht sind</a:t>
            </a:r>
          </a:p>
          <a:p>
            <a:pPr>
              <a:lnSpc>
                <a:spcPct val="150000"/>
              </a:lnSpc>
            </a:pPr>
            <a:r>
              <a:rPr lang="de-DE" sz="2400" dirty="0"/>
              <a:t>Angehörige und Partner*innen von Menschen mit Behinderungen </a:t>
            </a:r>
          </a:p>
          <a:p>
            <a:pPr>
              <a:lnSpc>
                <a:spcPct val="150000"/>
              </a:lnSpc>
            </a:pPr>
            <a:r>
              <a:rPr lang="de-DE" sz="2400" dirty="0"/>
              <a:t>Mitarbeitende im Auftrag einer Institution, Organisation, Behörde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/>
              <a:t>Beratungsauftrag</a:t>
            </a:r>
          </a:p>
        </p:txBody>
      </p:sp>
    </p:spTree>
    <p:extLst>
      <p:ext uri="{BB962C8B-B14F-4D97-AF65-F5344CB8AC3E}">
        <p14:creationId xmlns:p14="http://schemas.microsoft.com/office/powerpoint/2010/main" val="1265880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800000"/>
            <a:ext cx="10515600" cy="828000"/>
          </a:xfrm>
        </p:spPr>
        <p:txBody>
          <a:bodyPr>
            <a:normAutofit/>
          </a:bodyPr>
          <a:lstStyle/>
          <a:p>
            <a:r>
              <a:rPr lang="de-DE" sz="4000" dirty="0"/>
              <a:t>Beratungsauftrag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995446"/>
            <a:ext cx="10080000" cy="3312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de-DE" sz="2600" dirty="0"/>
              <a:t>Motto „Eine für Alle“</a:t>
            </a:r>
            <a:endParaRPr lang="de-DE" sz="2600" dirty="0">
              <a:sym typeface="Wingdings" panose="05000000000000000000" pitchFamily="2" charset="2"/>
            </a:endParaRPr>
          </a:p>
          <a:p>
            <a:pPr>
              <a:lnSpc>
                <a:spcPct val="120000"/>
              </a:lnSpc>
            </a:pPr>
            <a:r>
              <a:rPr lang="de-DE" sz="2600" dirty="0">
                <a:sym typeface="Wingdings" panose="05000000000000000000" pitchFamily="2" charset="2"/>
              </a:rPr>
              <a:t>Berät unabhängig und auf „Augenhöhe“ damit selbstbestimmte Entscheidungen getroffen werden können</a:t>
            </a:r>
          </a:p>
          <a:p>
            <a:pPr lvl="1">
              <a:lnSpc>
                <a:spcPct val="120000"/>
              </a:lnSpc>
              <a:buFont typeface="Wingdings"/>
              <a:buChar char="à"/>
            </a:pPr>
            <a:r>
              <a:rPr lang="de-DE" sz="2600" dirty="0">
                <a:sym typeface="Wingdings" panose="05000000000000000000" pitchFamily="2" charset="2"/>
              </a:rPr>
              <a:t>Ganz nach den individuellen Bedürfnissen </a:t>
            </a:r>
          </a:p>
          <a:p>
            <a:pPr lvl="1">
              <a:lnSpc>
                <a:spcPct val="120000"/>
              </a:lnSpc>
              <a:buFont typeface="Wingdings"/>
              <a:buChar char="à"/>
            </a:pPr>
            <a:r>
              <a:rPr lang="de-DE" sz="2600" dirty="0">
                <a:sym typeface="Wingdings" panose="05000000000000000000" pitchFamily="2" charset="2"/>
              </a:rPr>
              <a:t>Unabhängig von Trägern, die Leistungen bezahlen oder von Leistungserbringern </a:t>
            </a:r>
          </a:p>
          <a:p>
            <a:pPr lvl="1">
              <a:lnSpc>
                <a:spcPct val="120000"/>
              </a:lnSpc>
              <a:buFont typeface="Wingdings"/>
              <a:buChar char="à"/>
            </a:pPr>
            <a:r>
              <a:rPr lang="de-DE" sz="2600" dirty="0">
                <a:sym typeface="Wingdings" panose="05000000000000000000" pitchFamily="2" charset="2"/>
              </a:rPr>
              <a:t>Ergänzend zur Beratung anderer Stellen </a:t>
            </a:r>
          </a:p>
          <a:p>
            <a:pPr>
              <a:buFont typeface="Wingdings"/>
              <a:buChar char="à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56705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838200" y="2995446"/>
            <a:ext cx="10080000" cy="331200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de-DE" b="1" dirty="0"/>
              <a:t>Unabhängige Beratung </a:t>
            </a:r>
          </a:p>
          <a:p>
            <a:pPr>
              <a:lnSpc>
                <a:spcPct val="100000"/>
              </a:lnSpc>
            </a:pPr>
            <a:r>
              <a:rPr lang="de-DE" sz="2400" dirty="0"/>
              <a:t>Orientierung ausschließlich am Bedarf und den Interessen des Ratsuchenden </a:t>
            </a:r>
          </a:p>
          <a:p>
            <a:pPr>
              <a:lnSpc>
                <a:spcPct val="100000"/>
              </a:lnSpc>
            </a:pPr>
            <a:r>
              <a:rPr lang="de-DE" sz="2400" dirty="0"/>
              <a:t>Unabhängig von Leistungsträgern und Leistungserbringern </a:t>
            </a:r>
          </a:p>
          <a:p>
            <a:pPr>
              <a:lnSpc>
                <a:spcPct val="100000"/>
              </a:lnSpc>
            </a:pPr>
            <a:r>
              <a:rPr lang="de-DE" sz="2400" dirty="0"/>
              <a:t>Berater*innen sind im Sinne der Ratsuchenden parteilich</a:t>
            </a:r>
          </a:p>
          <a:p>
            <a:pPr>
              <a:lnSpc>
                <a:spcPct val="100000"/>
              </a:lnSpc>
            </a:pPr>
            <a:r>
              <a:rPr lang="de-DE" sz="2400" dirty="0"/>
              <a:t>Beratung ist frei von persönlichen, wirtschaftlichen, sozialen, institutionellen und politischen Interessen Dritter </a:t>
            </a:r>
          </a:p>
          <a:p>
            <a:endParaRPr lang="de-DE" b="1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/>
              <a:t>Beratungsauftrag</a:t>
            </a:r>
          </a:p>
        </p:txBody>
      </p:sp>
    </p:spTree>
    <p:extLst>
      <p:ext uri="{BB962C8B-B14F-4D97-AF65-F5344CB8AC3E}">
        <p14:creationId xmlns:p14="http://schemas.microsoft.com/office/powerpoint/2010/main" val="3823678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838200" y="2995446"/>
            <a:ext cx="10080000" cy="33120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3000" b="1" dirty="0"/>
              <a:t>Ergänzend </a:t>
            </a:r>
          </a:p>
          <a:p>
            <a:pPr>
              <a:lnSpc>
                <a:spcPct val="110000"/>
              </a:lnSpc>
            </a:pPr>
            <a:r>
              <a:rPr lang="de-DE" sz="2400" dirty="0"/>
              <a:t>Ergänzt bestehende gesetzliche Beratungspflichten der Rehabilitationsträger</a:t>
            </a:r>
          </a:p>
          <a:p>
            <a:pPr>
              <a:lnSpc>
                <a:spcPct val="150000"/>
              </a:lnSpc>
            </a:pPr>
            <a:r>
              <a:rPr lang="de-DE" sz="2400" dirty="0"/>
              <a:t>Keine Konkurrenz zu bestehenden Informations- und Beratungsangeboten </a:t>
            </a:r>
          </a:p>
          <a:p>
            <a:pPr>
              <a:lnSpc>
                <a:spcPct val="150000"/>
              </a:lnSpc>
            </a:pPr>
            <a:r>
              <a:rPr lang="de-DE" sz="2400" dirty="0"/>
              <a:t>EUTB erfüllt eine Lotsenfunktion 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  </a:t>
            </a:r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838200" y="2005559"/>
            <a:ext cx="10515600" cy="757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21424F"/>
                </a:solidFill>
                <a:latin typeface="Frutiger Neue 1450 Pro" charset="0"/>
                <a:ea typeface="Frutiger Neue 1450 Pro" charset="0"/>
                <a:cs typeface="Frutiger Neue 1450 Pro" charset="0"/>
              </a:defRPr>
            </a:lvl1pPr>
          </a:lstStyle>
          <a:p>
            <a:r>
              <a:rPr lang="de-DE" dirty="0"/>
              <a:t>Beratungsauftrag</a:t>
            </a:r>
          </a:p>
        </p:txBody>
      </p:sp>
    </p:spTree>
    <p:extLst>
      <p:ext uri="{BB962C8B-B14F-4D97-AF65-F5344CB8AC3E}">
        <p14:creationId xmlns:p14="http://schemas.microsoft.com/office/powerpoint/2010/main" val="3771860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>
          <a:xfrm>
            <a:off x="838199" y="2790825"/>
            <a:ext cx="10279455" cy="3317875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2400" b="1" dirty="0"/>
              <a:t>Beratung gibt Orientierungs-, Planungs- und Entscheidungshilfen für:</a:t>
            </a:r>
          </a:p>
          <a:p>
            <a:pPr>
              <a:lnSpc>
                <a:spcPct val="100000"/>
              </a:lnSpc>
            </a:pPr>
            <a:r>
              <a:rPr lang="de-DE" sz="2400" dirty="0"/>
              <a:t>Teilhabemöglichkeiten </a:t>
            </a:r>
          </a:p>
          <a:p>
            <a:pPr>
              <a:lnSpc>
                <a:spcPct val="100000"/>
              </a:lnSpc>
            </a:pPr>
            <a:r>
              <a:rPr lang="de-DE" sz="2400" dirty="0"/>
              <a:t>Teilhabeleistungen </a:t>
            </a:r>
          </a:p>
          <a:p>
            <a:pPr>
              <a:lnSpc>
                <a:spcPct val="100000"/>
              </a:lnSpc>
            </a:pPr>
            <a:r>
              <a:rPr lang="de-DE" sz="2400" dirty="0"/>
              <a:t>Teilhabeprozess</a:t>
            </a:r>
          </a:p>
          <a:p>
            <a:pPr>
              <a:lnSpc>
                <a:spcPct val="100000"/>
              </a:lnSpc>
            </a:pPr>
            <a:r>
              <a:rPr lang="de-DE" sz="2400" dirty="0"/>
              <a:t>Verfahrensablauf </a:t>
            </a:r>
          </a:p>
          <a:p>
            <a:pPr>
              <a:lnSpc>
                <a:spcPct val="100000"/>
              </a:lnSpc>
            </a:pPr>
            <a:r>
              <a:rPr lang="de-DE" sz="2400" dirty="0"/>
              <a:t>Leistungsformen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838200" y="1800000"/>
            <a:ext cx="10515600" cy="757037"/>
          </a:xfrm>
        </p:spPr>
        <p:txBody>
          <a:bodyPr>
            <a:normAutofit/>
          </a:bodyPr>
          <a:lstStyle/>
          <a:p>
            <a:r>
              <a:rPr lang="de-DE" sz="4000" dirty="0"/>
              <a:t>Beratungsinhalt </a:t>
            </a:r>
          </a:p>
        </p:txBody>
      </p:sp>
    </p:spTree>
    <p:extLst>
      <p:ext uri="{BB962C8B-B14F-4D97-AF65-F5344CB8AC3E}">
        <p14:creationId xmlns:p14="http://schemas.microsoft.com/office/powerpoint/2010/main" val="1254755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b="1" dirty="0"/>
              <a:t>Themen sind zum Beispiel: </a:t>
            </a:r>
          </a:p>
          <a:p>
            <a:r>
              <a:rPr lang="de-DE" sz="2400" dirty="0"/>
              <a:t>Wohnen </a:t>
            </a:r>
          </a:p>
          <a:p>
            <a:r>
              <a:rPr lang="de-DE" sz="2400" dirty="0"/>
              <a:t>Gesundheitsversorgung </a:t>
            </a:r>
          </a:p>
          <a:p>
            <a:r>
              <a:rPr lang="de-DE" sz="2400" dirty="0"/>
              <a:t>Hilfsmittel </a:t>
            </a:r>
          </a:p>
          <a:p>
            <a:r>
              <a:rPr lang="de-DE" sz="2400" dirty="0"/>
              <a:t>Assistenz in allen zentralen Lebensbereichen </a:t>
            </a:r>
          </a:p>
          <a:p>
            <a:r>
              <a:rPr lang="de-DE" sz="2400" dirty="0"/>
              <a:t>Mobilität 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e-DE" dirty="0"/>
          </a:p>
          <a:p>
            <a:r>
              <a:rPr lang="de-DE" sz="2400" dirty="0"/>
              <a:t>Kommunikation und Information </a:t>
            </a:r>
          </a:p>
          <a:p>
            <a:r>
              <a:rPr lang="de-DE" sz="2400" dirty="0"/>
              <a:t>Freizeitgestaltung</a:t>
            </a:r>
          </a:p>
          <a:p>
            <a:r>
              <a:rPr lang="de-DE" sz="2400" dirty="0"/>
              <a:t>Bildung </a:t>
            </a:r>
          </a:p>
          <a:p>
            <a:r>
              <a:rPr lang="de-DE" sz="2400" dirty="0"/>
              <a:t>Arbeit, Ausbildung und Schule </a:t>
            </a:r>
          </a:p>
          <a:p>
            <a:r>
              <a:rPr lang="de-DE" sz="2400" dirty="0"/>
              <a:t>Sexualität und Partnerschaft </a:t>
            </a:r>
          </a:p>
          <a:p>
            <a:r>
              <a:rPr lang="de-DE" sz="2400" dirty="0"/>
              <a:t>Elternschaft 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838200" y="1800000"/>
            <a:ext cx="10515600" cy="757037"/>
          </a:xfrm>
        </p:spPr>
        <p:txBody>
          <a:bodyPr>
            <a:normAutofit/>
          </a:bodyPr>
          <a:lstStyle/>
          <a:p>
            <a:r>
              <a:rPr lang="de-DE" sz="4000" dirty="0"/>
              <a:t>Beratungsinhalt </a:t>
            </a:r>
          </a:p>
        </p:txBody>
      </p:sp>
    </p:spTree>
    <p:extLst>
      <p:ext uri="{BB962C8B-B14F-4D97-AF65-F5344CB8AC3E}">
        <p14:creationId xmlns:p14="http://schemas.microsoft.com/office/powerpoint/2010/main" val="1138432153"/>
      </p:ext>
    </p:extLst>
  </p:cSld>
  <p:clrMapOvr>
    <a:masterClrMapping/>
  </p:clrMapOvr>
</p:sld>
</file>

<file path=ppt/theme/theme1.xml><?xml version="1.0" encoding="utf-8"?>
<a:theme xmlns:a="http://schemas.openxmlformats.org/drawingml/2006/main" name="EUTB_FolienMaster_Praesentation">
  <a:themeElements>
    <a:clrScheme name="Benutzerdefiniert 5">
      <a:dk1>
        <a:srgbClr val="000000"/>
      </a:dk1>
      <a:lt1>
        <a:srgbClr val="EDEFEE"/>
      </a:lt1>
      <a:dk2>
        <a:srgbClr val="44546A"/>
      </a:dk2>
      <a:lt2>
        <a:srgbClr val="0B4258"/>
      </a:lt2>
      <a:accent1>
        <a:srgbClr val="A92446"/>
      </a:accent1>
      <a:accent2>
        <a:srgbClr val="B4B4B3"/>
      </a:accent2>
      <a:accent3>
        <a:srgbClr val="ED9E2D"/>
      </a:accent3>
      <a:accent4>
        <a:srgbClr val="00A7C2"/>
      </a:accent4>
      <a:accent5>
        <a:srgbClr val="FFFFFF"/>
      </a:accent5>
      <a:accent6>
        <a:srgbClr val="FFFFFF"/>
      </a:accent6>
      <a:hlink>
        <a:srgbClr val="21414F"/>
      </a:hlink>
      <a:folHlink>
        <a:srgbClr val="A92446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UTB_FolienMaster_Praesentation" id="{C9CA480E-2A2C-F94D-97D2-208625400B47}" vid="{A71C286D-146B-0A45-9284-453144954A52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EUTB_FolienMaster_Praesentation</Template>
  <TotalTime>0</TotalTime>
  <Words>591</Words>
  <Application>Microsoft Office PowerPoint</Application>
  <PresentationFormat>Breitbild</PresentationFormat>
  <Paragraphs>145</Paragraphs>
  <Slides>18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19" baseType="lpstr">
      <vt:lpstr>EUTB_FolienMaster_Praesentation</vt:lpstr>
      <vt:lpstr>„Eine für Alle“</vt:lpstr>
      <vt:lpstr>Allgemeines </vt:lpstr>
      <vt:lpstr>Beratungsauftrag</vt:lpstr>
      <vt:lpstr>Beratungsauftrag</vt:lpstr>
      <vt:lpstr>Beratungsauftrag</vt:lpstr>
      <vt:lpstr>Beratungsauftrag</vt:lpstr>
      <vt:lpstr>  </vt:lpstr>
      <vt:lpstr>Beratungsinhalt </vt:lpstr>
      <vt:lpstr>Beratungsinhalt </vt:lpstr>
      <vt:lpstr>Zugang zur Beratung </vt:lpstr>
      <vt:lpstr>Peer Counseling </vt:lpstr>
      <vt:lpstr>Ziel</vt:lpstr>
      <vt:lpstr>Abgrenzung </vt:lpstr>
      <vt:lpstr>Weitere Informationen </vt:lpstr>
      <vt:lpstr>Unser EUTB Angebote in Mannheim </vt:lpstr>
      <vt:lpstr>Weitere EUTB Angebote in Mannheim </vt:lpstr>
      <vt:lpstr>Unser EUTB Angebot im Rhein-Neckar-Kreis  </vt:lpstr>
      <vt:lpstr>Vielen Dank für Ihre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 Eine für Alle“</dc:title>
  <dc:creator>BPA</dc:creator>
  <cp:lastModifiedBy>prinz</cp:lastModifiedBy>
  <cp:revision>200</cp:revision>
  <cp:lastPrinted>2023-04-28T05:57:28Z</cp:lastPrinted>
  <dcterms:created xsi:type="dcterms:W3CDTF">2018-09-07T07:09:00Z</dcterms:created>
  <dcterms:modified xsi:type="dcterms:W3CDTF">2026-03-04T08:09:55Z</dcterms:modified>
</cp:coreProperties>
</file>